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46" r:id="rId1"/>
  </p:sldMasterIdLst>
  <p:sldIdLst>
    <p:sldId id="257" r:id="rId2"/>
    <p:sldId id="258" r:id="rId3"/>
    <p:sldId id="268" r:id="rId4"/>
    <p:sldId id="269" r:id="rId5"/>
    <p:sldId id="270" r:id="rId6"/>
    <p:sldId id="259" r:id="rId7"/>
    <p:sldId id="267" r:id="rId8"/>
    <p:sldId id="271" r:id="rId9"/>
    <p:sldId id="272" r:id="rId10"/>
    <p:sldId id="261" r:id="rId11"/>
    <p:sldId id="263" r:id="rId12"/>
    <p:sldId id="264" r:id="rId13"/>
    <p:sldId id="265" r:id="rId14"/>
    <p:sldId id="26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94D6AA-3148-4443-B230-BC8BD9BFFA85}" v="83" dt="2020-03-10T03:46:57.4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89" d="100"/>
          <a:sy n="89" d="100"/>
        </p:scale>
        <p:origin x="96" y="5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03-09T21:25:05.817" idx="1">
    <p:pos x="10" y="10"/>
    <p:text/>
    <p:extLst>
      <p:ext uri="{C676402C-5697-4E1C-873F-D02D1690AC5C}">
        <p15:threadingInfo xmlns:p15="http://schemas.microsoft.com/office/powerpoint/2012/main" timeZoneBias="30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3/9/2020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3/9/2020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3/9/2020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3/9/2020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3/9/2020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3/9/2020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3/9/2020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3/9/2020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3/9/2020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3/9/2020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3/9/2020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3/9/2020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docs.microsoft.com/en-us/dotnet/csharp/language-reference/keywords/try-catch-finally"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dotnet/csharp/language-reference/keywords/try-catch" TargetMode="External"/><Relationship Id="rId2" Type="http://schemas.openxmlformats.org/officeDocument/2006/relationships/hyperlink" Target="https://docs.microsoft.com/en-us/dotnet/csharp/language-reference/keywords/throw" TargetMode="Externa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dotnet/csharp/language-reference/keywords/throw" TargetMode="External"/><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docs.microsoft.com/en-us/dotnet/standard/exceptions/how-to-create-user-defined-exceptions"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dotnettutorials.net/lesson/create-custom-exception-csharp/#:~:text=" TargetMode="Externa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hyperlink" Target="https://docs.microsoft.com/en-us/dotnet/csharp/programming-guide/exceptions/exception-handling"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docs.microsoft.com/en-us/dotnet/api/system.exception?view=netframework-4.8#errors-and-exceptions"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docs.microsoft.com/en-us/dotnet/api/system.exception?view=netframework-4.8#errors-and-exceptions" TargetMode="Externa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hyperlink" Target="https://docs.microsoft.com/en-us/dotnet/api/system.exception?view=netframework-4.8#errors-and-exceptions"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hyperlink" Target="https://docs.microsoft.com/en-us/dotnet/csharp/programming-guide/exception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https://docs.microsoft.com/en-us/dotnet/api/system.exception?view=netframework-4.8#example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en.ppt-online.org/89884"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docs.microsoft.com/en-us/dotnet/csharp/language-reference/keywords/try-catch"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8000" dirty="0"/>
              <a:t>Exception and Error </a:t>
            </a:r>
            <a:r>
              <a:rPr lang="en-US" dirty="0"/>
              <a:t>H</a:t>
            </a:r>
            <a:r>
              <a:rPr lang="en-US" sz="8000" dirty="0"/>
              <a:t>andling</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sz="2400" dirty="0" err="1">
                <a:solidFill>
                  <a:schemeClr val="tx1">
                    <a:lumMod val="85000"/>
                    <a:lumOff val="15000"/>
                  </a:schemeClr>
                </a:solidFill>
              </a:rPr>
              <a:t>.Net</a:t>
            </a:r>
            <a:r>
              <a:rPr lang="en-US" sz="2400" dirty="0">
                <a:solidFill>
                  <a:schemeClr val="tx1">
                    <a:lumMod val="85000"/>
                    <a:lumOff val="15000"/>
                  </a:schemeClr>
                </a:solidFill>
              </a:rPr>
              <a:t> / Microsoft dynamics 365</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1E56D-5A0D-42F3-BB46-6F7337B6962A}"/>
              </a:ext>
            </a:extLst>
          </p:cNvPr>
          <p:cNvSpPr>
            <a:spLocks noGrp="1"/>
          </p:cNvSpPr>
          <p:nvPr>
            <p:ph type="title"/>
          </p:nvPr>
        </p:nvSpPr>
        <p:spPr>
          <a:xfrm>
            <a:off x="1097280" y="286603"/>
            <a:ext cx="3216536" cy="1450757"/>
          </a:xfrm>
          <a:prstGeom prst="rect">
            <a:avLst/>
          </a:prstGeom>
        </p:spPr>
        <p:txBody>
          <a:bodyPr anchor="b">
            <a:noAutofit/>
          </a:bodyPr>
          <a:lstStyle/>
          <a:p>
            <a:r>
              <a:rPr lang="en-US" sz="3200" dirty="0"/>
              <a:t>Exceptions - </a:t>
            </a:r>
            <a:r>
              <a:rPr lang="en-US" sz="2400" dirty="0"/>
              <a:t>Try/Catch/Finally</a:t>
            </a:r>
            <a:br>
              <a:rPr lang="en-US" sz="2400" dirty="0"/>
            </a:br>
            <a:r>
              <a:rPr lang="en-US" sz="800" dirty="0">
                <a:hlinkClick r:id="rId2"/>
              </a:rPr>
              <a:t>https://docs.microsoft.com/en-us/dotnet/csharp/language-reference/keywords/try-catch-finally</a:t>
            </a:r>
            <a:endParaRPr lang="en-US" sz="3200" dirty="0"/>
          </a:p>
        </p:txBody>
      </p:sp>
      <p:sp>
        <p:nvSpPr>
          <p:cNvPr id="3" name="Content Placeholder 2">
            <a:extLst>
              <a:ext uri="{FF2B5EF4-FFF2-40B4-BE49-F238E27FC236}">
                <a16:creationId xmlns:a16="http://schemas.microsoft.com/office/drawing/2014/main" id="{DDDC0E7A-FE10-4261-9DA1-77AD31F63FD3}"/>
              </a:ext>
            </a:extLst>
          </p:cNvPr>
          <p:cNvSpPr>
            <a:spLocks noGrp="1"/>
          </p:cNvSpPr>
          <p:nvPr>
            <p:ph sz="half" idx="1"/>
          </p:nvPr>
        </p:nvSpPr>
        <p:spPr>
          <a:xfrm>
            <a:off x="311972" y="2120900"/>
            <a:ext cx="3894268" cy="3748193"/>
          </a:xfrm>
          <a:prstGeom prst="rect">
            <a:avLst/>
          </a:prstGeom>
        </p:spPr>
        <p:txBody>
          <a:bodyPr>
            <a:normAutofit lnSpcReduction="10000"/>
          </a:bodyPr>
          <a:lstStyle/>
          <a:p>
            <a:r>
              <a:rPr lang="en-US" sz="2400" dirty="0"/>
              <a:t>Usage of </a:t>
            </a:r>
            <a:r>
              <a:rPr lang="en-US" sz="2400" b="1" i="1" dirty="0"/>
              <a:t>try</a:t>
            </a:r>
            <a:r>
              <a:rPr lang="en-US" sz="2400" dirty="0"/>
              <a:t>/</a:t>
            </a:r>
            <a:r>
              <a:rPr lang="en-US" sz="2400" b="1" i="1" dirty="0"/>
              <a:t>catch</a:t>
            </a:r>
            <a:r>
              <a:rPr lang="en-US" sz="2400" dirty="0"/>
              <a:t>/</a:t>
            </a:r>
            <a:r>
              <a:rPr lang="en-US" sz="2400" b="1" i="1" dirty="0"/>
              <a:t>finally</a:t>
            </a:r>
            <a:r>
              <a:rPr lang="en-US" sz="2400" dirty="0"/>
              <a:t> block is to </a:t>
            </a:r>
          </a:p>
          <a:p>
            <a:pPr lvl="1">
              <a:buFont typeface="Arial" panose="020B0604020202020204" pitchFamily="34" charset="0"/>
              <a:buChar char="•"/>
            </a:pPr>
            <a:r>
              <a:rPr lang="en-US" sz="2000" dirty="0"/>
              <a:t>obtain and use resources in a </a:t>
            </a:r>
            <a:r>
              <a:rPr lang="en-US" sz="2000" b="1" i="1" dirty="0"/>
              <a:t>try</a:t>
            </a:r>
            <a:r>
              <a:rPr lang="en-US" sz="2000" dirty="0"/>
              <a:t> block, </a:t>
            </a:r>
          </a:p>
          <a:p>
            <a:pPr lvl="1">
              <a:buFont typeface="Arial" panose="020B0604020202020204" pitchFamily="34" charset="0"/>
              <a:buChar char="•"/>
            </a:pPr>
            <a:r>
              <a:rPr lang="en-US" sz="2000" dirty="0"/>
              <a:t>deal with exceptional circumstances in a </a:t>
            </a:r>
            <a:r>
              <a:rPr lang="en-US" sz="2000" b="1" i="1" dirty="0"/>
              <a:t>catch</a:t>
            </a:r>
            <a:r>
              <a:rPr lang="en-US" sz="2000" dirty="0"/>
              <a:t> block, and </a:t>
            </a:r>
          </a:p>
          <a:p>
            <a:pPr lvl="1">
              <a:buFont typeface="Arial" panose="020B0604020202020204" pitchFamily="34" charset="0"/>
              <a:buChar char="•"/>
            </a:pPr>
            <a:r>
              <a:rPr lang="en-US" sz="2000" dirty="0"/>
              <a:t>release the resources in the </a:t>
            </a:r>
            <a:r>
              <a:rPr lang="en-US" sz="2000" b="1" i="1" dirty="0"/>
              <a:t>finally</a:t>
            </a:r>
            <a:r>
              <a:rPr lang="en-US" sz="2000" dirty="0"/>
              <a:t> block.</a:t>
            </a:r>
          </a:p>
          <a:p>
            <a:pPr lvl="1">
              <a:buFont typeface="Arial" panose="020B0604020202020204" pitchFamily="34" charset="0"/>
              <a:buChar char="•"/>
            </a:pPr>
            <a:endParaRPr lang="en-US" sz="2000" dirty="0"/>
          </a:p>
          <a:p>
            <a:pPr marL="201168" lvl="1" indent="0">
              <a:buNone/>
            </a:pPr>
            <a:r>
              <a:rPr lang="en-US" sz="2000" dirty="0"/>
              <a:t>The finally block always runs.</a:t>
            </a:r>
          </a:p>
          <a:p>
            <a:endParaRPr lang="en-US" dirty="0"/>
          </a:p>
        </p:txBody>
      </p:sp>
      <p:pic>
        <p:nvPicPr>
          <p:cNvPr id="4" name="Picture 3">
            <a:extLst>
              <a:ext uri="{FF2B5EF4-FFF2-40B4-BE49-F238E27FC236}">
                <a16:creationId xmlns:a16="http://schemas.microsoft.com/office/drawing/2014/main" id="{FB51B27C-A3DB-48E8-8DD8-12040FEF669A}"/>
              </a:ext>
            </a:extLst>
          </p:cNvPr>
          <p:cNvPicPr>
            <a:picLocks noChangeAspect="1"/>
          </p:cNvPicPr>
          <p:nvPr/>
        </p:nvPicPr>
        <p:blipFill>
          <a:blip r:embed="rId3"/>
          <a:stretch>
            <a:fillRect/>
          </a:stretch>
        </p:blipFill>
        <p:spPr>
          <a:xfrm>
            <a:off x="4206240" y="801602"/>
            <a:ext cx="7798902" cy="5907669"/>
          </a:xfrm>
          <a:prstGeom prst="rect">
            <a:avLst/>
          </a:prstGeom>
          <a:noFill/>
          <a:effectLst>
            <a:glow rad="50800">
              <a:schemeClr val="bg1"/>
            </a:glow>
          </a:effectLst>
        </p:spPr>
      </p:pic>
    </p:spTree>
    <p:extLst>
      <p:ext uri="{BB962C8B-B14F-4D97-AF65-F5344CB8AC3E}">
        <p14:creationId xmlns:p14="http://schemas.microsoft.com/office/powerpoint/2010/main" val="2443100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BB855-A35E-47F6-B77E-9739BB05F781}"/>
              </a:ext>
            </a:extLst>
          </p:cNvPr>
          <p:cNvSpPr>
            <a:spLocks noGrp="1"/>
          </p:cNvSpPr>
          <p:nvPr>
            <p:ph type="title"/>
          </p:nvPr>
        </p:nvSpPr>
        <p:spPr/>
        <p:txBody>
          <a:bodyPr>
            <a:normAutofit/>
          </a:bodyPr>
          <a:lstStyle/>
          <a:p>
            <a:r>
              <a:rPr lang="en-US" dirty="0"/>
              <a:t>Exceptions - Throw</a:t>
            </a:r>
            <a:br>
              <a:rPr lang="en-US" dirty="0"/>
            </a:br>
            <a:r>
              <a:rPr lang="en-US" sz="1400" dirty="0">
                <a:hlinkClick r:id="rId2"/>
              </a:rPr>
              <a:t>https://docs.microsoft.com/en-us/dotnet/csharp/language-reference/keywords/throw</a:t>
            </a:r>
            <a:br>
              <a:rPr lang="en-US" sz="1400" dirty="0"/>
            </a:br>
            <a:r>
              <a:rPr lang="en-US" sz="1400" dirty="0">
                <a:hlinkClick r:id="rId3"/>
              </a:rPr>
              <a:t>https://docs.microsoft.com/en-us/dotnet/csharp/language-reference/keywords/try-catch</a:t>
            </a:r>
            <a:endParaRPr lang="en-US" dirty="0"/>
          </a:p>
        </p:txBody>
      </p:sp>
      <p:sp>
        <p:nvSpPr>
          <p:cNvPr id="3" name="Content Placeholder 2">
            <a:extLst>
              <a:ext uri="{FF2B5EF4-FFF2-40B4-BE49-F238E27FC236}">
                <a16:creationId xmlns:a16="http://schemas.microsoft.com/office/drawing/2014/main" id="{CB92B82B-9DF4-4DAB-A1FE-8D01A9FA668C}"/>
              </a:ext>
            </a:extLst>
          </p:cNvPr>
          <p:cNvSpPr>
            <a:spLocks noGrp="1"/>
          </p:cNvSpPr>
          <p:nvPr>
            <p:ph idx="1"/>
          </p:nvPr>
        </p:nvSpPr>
        <p:spPr>
          <a:xfrm>
            <a:off x="1052456" y="1909482"/>
            <a:ext cx="4191896" cy="4491318"/>
          </a:xfrm>
        </p:spPr>
        <p:txBody>
          <a:bodyPr anchor="ctr">
            <a:normAutofit fontScale="92500"/>
          </a:bodyPr>
          <a:lstStyle/>
          <a:p>
            <a:pPr marL="0" indent="0">
              <a:buNone/>
            </a:pPr>
            <a:r>
              <a:rPr lang="en-US" sz="2200" dirty="0"/>
              <a:t>A </a:t>
            </a:r>
            <a:r>
              <a:rPr lang="en-US" sz="2200" b="1" i="1" dirty="0"/>
              <a:t>throw</a:t>
            </a:r>
            <a:r>
              <a:rPr lang="en-US" sz="2200" dirty="0"/>
              <a:t> statement can be used in a </a:t>
            </a:r>
            <a:r>
              <a:rPr lang="en-US" sz="2200" b="1" i="1" dirty="0"/>
              <a:t>catch</a:t>
            </a:r>
            <a:r>
              <a:rPr lang="en-US" sz="2200" dirty="0"/>
              <a:t> block to </a:t>
            </a:r>
            <a:r>
              <a:rPr lang="en-US" sz="2200" b="1" i="1" dirty="0"/>
              <a:t>re-throw</a:t>
            </a:r>
            <a:r>
              <a:rPr lang="en-US" sz="2200" dirty="0"/>
              <a:t> the </a:t>
            </a:r>
            <a:r>
              <a:rPr lang="en-US" sz="2200" b="1" i="1" dirty="0"/>
              <a:t>exception</a:t>
            </a:r>
            <a:r>
              <a:rPr lang="en-US" sz="2200" dirty="0"/>
              <a:t> that is caught by the </a:t>
            </a:r>
            <a:r>
              <a:rPr lang="en-US" sz="2200" b="1" i="1" dirty="0"/>
              <a:t>catch</a:t>
            </a:r>
            <a:r>
              <a:rPr lang="en-US" sz="2200" dirty="0"/>
              <a:t> statement. The following example extracts source information from an </a:t>
            </a:r>
            <a:r>
              <a:rPr lang="en-US" sz="2200" b="1" i="1" dirty="0" err="1"/>
              <a:t>IOException</a:t>
            </a:r>
            <a:r>
              <a:rPr lang="en-US" sz="2200" dirty="0"/>
              <a:t> </a:t>
            </a:r>
            <a:r>
              <a:rPr lang="en-US" sz="2200" b="1" i="1" dirty="0"/>
              <a:t>exception</a:t>
            </a:r>
            <a:r>
              <a:rPr lang="en-US" sz="2200" dirty="0"/>
              <a:t>, and then throws the </a:t>
            </a:r>
            <a:r>
              <a:rPr lang="en-US" sz="2200" b="1" i="1" dirty="0"/>
              <a:t>exception</a:t>
            </a:r>
            <a:r>
              <a:rPr lang="en-US" sz="2200" dirty="0"/>
              <a:t> to the parent method.</a:t>
            </a:r>
          </a:p>
          <a:p>
            <a:pPr marL="0" indent="0">
              <a:buNone/>
            </a:pPr>
            <a:r>
              <a:rPr lang="en-US" sz="2200" dirty="0"/>
              <a:t>You can </a:t>
            </a:r>
            <a:r>
              <a:rPr lang="en-US" sz="2200" b="1" i="1" dirty="0"/>
              <a:t>catch</a:t>
            </a:r>
            <a:r>
              <a:rPr lang="en-US" sz="2200" dirty="0"/>
              <a:t> one </a:t>
            </a:r>
            <a:r>
              <a:rPr lang="en-US" sz="2200" b="1" i="1" dirty="0"/>
              <a:t>exception</a:t>
            </a:r>
            <a:r>
              <a:rPr lang="en-US" sz="2200" dirty="0"/>
              <a:t> and </a:t>
            </a:r>
            <a:r>
              <a:rPr lang="en-US" sz="2200" b="1" i="1" dirty="0"/>
              <a:t>throw</a:t>
            </a:r>
            <a:r>
              <a:rPr lang="en-US" sz="2200" dirty="0"/>
              <a:t> a different </a:t>
            </a:r>
            <a:r>
              <a:rPr lang="en-US" sz="2200" b="1" i="1" dirty="0"/>
              <a:t>exception</a:t>
            </a:r>
            <a:r>
              <a:rPr lang="en-US" sz="2200" dirty="0"/>
              <a:t>. When you do this, specify the </a:t>
            </a:r>
            <a:r>
              <a:rPr lang="en-US" sz="2200" b="1" i="1" dirty="0"/>
              <a:t>exception</a:t>
            </a:r>
            <a:r>
              <a:rPr lang="en-US" sz="2200" dirty="0"/>
              <a:t> that you caught as the inner </a:t>
            </a:r>
            <a:r>
              <a:rPr lang="en-US" sz="2200" b="1" i="1" dirty="0"/>
              <a:t>exception</a:t>
            </a:r>
            <a:r>
              <a:rPr lang="en-US" sz="2200" dirty="0"/>
              <a:t>, as shown in the following example.</a:t>
            </a:r>
            <a:endParaRPr lang="en-US" dirty="0"/>
          </a:p>
        </p:txBody>
      </p:sp>
      <p:pic>
        <p:nvPicPr>
          <p:cNvPr id="4" name="Picture 3">
            <a:extLst>
              <a:ext uri="{FF2B5EF4-FFF2-40B4-BE49-F238E27FC236}">
                <a16:creationId xmlns:a16="http://schemas.microsoft.com/office/drawing/2014/main" id="{46F15DCA-B667-47A0-94A8-D4AE2F6DACC0}"/>
              </a:ext>
            </a:extLst>
          </p:cNvPr>
          <p:cNvPicPr>
            <a:picLocks noChangeAspect="1"/>
          </p:cNvPicPr>
          <p:nvPr/>
        </p:nvPicPr>
        <p:blipFill>
          <a:blip r:embed="rId4"/>
          <a:stretch>
            <a:fillRect/>
          </a:stretch>
        </p:blipFill>
        <p:spPr>
          <a:xfrm>
            <a:off x="5289175" y="1782184"/>
            <a:ext cx="6436659" cy="3081077"/>
          </a:xfrm>
          <a:prstGeom prst="rect">
            <a:avLst/>
          </a:prstGeom>
        </p:spPr>
      </p:pic>
      <p:pic>
        <p:nvPicPr>
          <p:cNvPr id="5" name="Picture 4">
            <a:extLst>
              <a:ext uri="{FF2B5EF4-FFF2-40B4-BE49-F238E27FC236}">
                <a16:creationId xmlns:a16="http://schemas.microsoft.com/office/drawing/2014/main" id="{28E2D575-2754-433A-8830-11441B463D7F}"/>
              </a:ext>
            </a:extLst>
          </p:cNvPr>
          <p:cNvPicPr>
            <a:picLocks noChangeAspect="1"/>
          </p:cNvPicPr>
          <p:nvPr/>
        </p:nvPicPr>
        <p:blipFill>
          <a:blip r:embed="rId5"/>
          <a:stretch>
            <a:fillRect/>
          </a:stretch>
        </p:blipFill>
        <p:spPr>
          <a:xfrm>
            <a:off x="5289175" y="4938030"/>
            <a:ext cx="6826981" cy="1346230"/>
          </a:xfrm>
          <a:prstGeom prst="rect">
            <a:avLst/>
          </a:prstGeom>
        </p:spPr>
      </p:pic>
    </p:spTree>
    <p:extLst>
      <p:ext uri="{BB962C8B-B14F-4D97-AF65-F5344CB8AC3E}">
        <p14:creationId xmlns:p14="http://schemas.microsoft.com/office/powerpoint/2010/main" val="470013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3AD0A7-F4AC-43C9-B917-BEE0B16DC561}"/>
              </a:ext>
            </a:extLst>
          </p:cNvPr>
          <p:cNvPicPr>
            <a:picLocks noChangeAspect="1"/>
          </p:cNvPicPr>
          <p:nvPr/>
        </p:nvPicPr>
        <p:blipFill>
          <a:blip r:embed="rId2"/>
          <a:stretch>
            <a:fillRect/>
          </a:stretch>
        </p:blipFill>
        <p:spPr>
          <a:xfrm>
            <a:off x="98611" y="2132448"/>
            <a:ext cx="8722660" cy="4543775"/>
          </a:xfrm>
          <a:prstGeom prst="rect">
            <a:avLst/>
          </a:prstGeom>
          <a:effectLst>
            <a:glow rad="50800">
              <a:schemeClr val="bg1"/>
            </a:glow>
          </a:effectLst>
        </p:spPr>
      </p:pic>
      <p:sp>
        <p:nvSpPr>
          <p:cNvPr id="4" name="Title 1">
            <a:extLst>
              <a:ext uri="{FF2B5EF4-FFF2-40B4-BE49-F238E27FC236}">
                <a16:creationId xmlns:a16="http://schemas.microsoft.com/office/drawing/2014/main" id="{9A5040A4-64C6-4C35-B877-A481F8DE3A6F}"/>
              </a:ext>
            </a:extLst>
          </p:cNvPr>
          <p:cNvSpPr>
            <a:spLocks noGrp="1"/>
          </p:cNvSpPr>
          <p:nvPr>
            <p:ph type="title"/>
          </p:nvPr>
        </p:nvSpPr>
        <p:spPr>
          <a:xfrm>
            <a:off x="1096962" y="287338"/>
            <a:ext cx="10026445" cy="1449387"/>
          </a:xfrm>
          <a:prstGeom prst="rect">
            <a:avLst/>
          </a:prstGeom>
        </p:spPr>
        <p:txBody>
          <a:bodyPr anchor="t">
            <a:normAutofit/>
          </a:bodyPr>
          <a:lstStyle/>
          <a:p>
            <a:r>
              <a:rPr lang="en-US" sz="3600" dirty="0"/>
              <a:t>Exceptions – Throw and Unwind The Stack</a:t>
            </a:r>
            <a:br>
              <a:rPr lang="en-US" sz="2900" dirty="0"/>
            </a:br>
            <a:r>
              <a:rPr lang="en-US" sz="1400" dirty="0">
                <a:hlinkClick r:id="rId3"/>
              </a:rPr>
              <a:t>https://docs.microsoft.com/en-us/dotnet/csharp/language-reference/keywords/throw</a:t>
            </a:r>
            <a:endParaRPr lang="en-US" sz="1400" dirty="0"/>
          </a:p>
        </p:txBody>
      </p:sp>
      <p:pic>
        <p:nvPicPr>
          <p:cNvPr id="5" name="Picture 4">
            <a:extLst>
              <a:ext uri="{FF2B5EF4-FFF2-40B4-BE49-F238E27FC236}">
                <a16:creationId xmlns:a16="http://schemas.microsoft.com/office/drawing/2014/main" id="{848391E5-0C6C-485E-AF5C-FEA01839989C}"/>
              </a:ext>
            </a:extLst>
          </p:cNvPr>
          <p:cNvPicPr>
            <a:picLocks noChangeAspect="1"/>
          </p:cNvPicPr>
          <p:nvPr/>
        </p:nvPicPr>
        <p:blipFill>
          <a:blip r:embed="rId4"/>
          <a:stretch>
            <a:fillRect/>
          </a:stretch>
        </p:blipFill>
        <p:spPr>
          <a:xfrm>
            <a:off x="5273401" y="1231006"/>
            <a:ext cx="6819988" cy="4006741"/>
          </a:xfrm>
          <a:prstGeom prst="rect">
            <a:avLst/>
          </a:prstGeom>
          <a:noFill/>
          <a:effectLst>
            <a:glow rad="50800">
              <a:schemeClr val="bg1"/>
            </a:glow>
          </a:effectLst>
        </p:spPr>
      </p:pic>
    </p:spTree>
    <p:extLst>
      <p:ext uri="{BB962C8B-B14F-4D97-AF65-F5344CB8AC3E}">
        <p14:creationId xmlns:p14="http://schemas.microsoft.com/office/powerpoint/2010/main" val="586735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B7291-87C5-48FC-8C61-D4522CE48665}"/>
              </a:ext>
            </a:extLst>
          </p:cNvPr>
          <p:cNvSpPr>
            <a:spLocks noGrp="1"/>
          </p:cNvSpPr>
          <p:nvPr>
            <p:ph type="title"/>
          </p:nvPr>
        </p:nvSpPr>
        <p:spPr>
          <a:xfrm>
            <a:off x="1097280" y="286603"/>
            <a:ext cx="10058400" cy="1450757"/>
          </a:xfrm>
          <a:prstGeom prst="rect">
            <a:avLst/>
          </a:prstGeom>
        </p:spPr>
        <p:txBody>
          <a:bodyPr anchor="b">
            <a:normAutofit/>
          </a:bodyPr>
          <a:lstStyle/>
          <a:p>
            <a:r>
              <a:rPr lang="en-US" dirty="0"/>
              <a:t>User-Defined Exceptions</a:t>
            </a:r>
            <a:br>
              <a:rPr lang="en-US" dirty="0"/>
            </a:br>
            <a:r>
              <a:rPr lang="en-US" sz="1400" dirty="0">
                <a:hlinkClick r:id="rId2"/>
              </a:rPr>
              <a:t>https://docs.microsoft.com/en-us/dotnet/standard/exceptions/how-to-create-user-defined-exceptions</a:t>
            </a:r>
            <a:endParaRPr lang="en-US" dirty="0"/>
          </a:p>
        </p:txBody>
      </p:sp>
      <p:sp>
        <p:nvSpPr>
          <p:cNvPr id="3" name="Content Placeholder 2">
            <a:extLst>
              <a:ext uri="{FF2B5EF4-FFF2-40B4-BE49-F238E27FC236}">
                <a16:creationId xmlns:a16="http://schemas.microsoft.com/office/drawing/2014/main" id="{FDA7F687-7CFB-4FA2-9161-4374C32E458C}"/>
              </a:ext>
            </a:extLst>
          </p:cNvPr>
          <p:cNvSpPr>
            <a:spLocks noGrp="1"/>
          </p:cNvSpPr>
          <p:nvPr>
            <p:ph sz="half" idx="1"/>
          </p:nvPr>
        </p:nvSpPr>
        <p:spPr>
          <a:xfrm>
            <a:off x="980739" y="1909482"/>
            <a:ext cx="4639736" cy="4482353"/>
          </a:xfrm>
          <a:prstGeom prst="rect">
            <a:avLst/>
          </a:prstGeom>
        </p:spPr>
        <p:txBody>
          <a:bodyPr anchor="ctr">
            <a:normAutofit/>
          </a:bodyPr>
          <a:lstStyle/>
          <a:p>
            <a:pPr>
              <a:lnSpc>
                <a:spcPct val="100000"/>
              </a:lnSpc>
            </a:pPr>
            <a:r>
              <a:rPr lang="en-US" dirty="0"/>
              <a:t>If none of the predefined exceptions from the exception hierarchy meets your needs, you can </a:t>
            </a:r>
          </a:p>
          <a:p>
            <a:pPr lvl="1">
              <a:buFont typeface="Arial" panose="020B0604020202020204" pitchFamily="34" charset="0"/>
              <a:buChar char="•"/>
            </a:pPr>
            <a:r>
              <a:rPr lang="en-US" dirty="0"/>
              <a:t>create your own exception classes </a:t>
            </a:r>
          </a:p>
          <a:p>
            <a:pPr lvl="1">
              <a:buFont typeface="Arial" panose="020B0604020202020204" pitchFamily="34" charset="0"/>
              <a:buChar char="•"/>
            </a:pPr>
            <a:r>
              <a:rPr lang="en-US" dirty="0"/>
              <a:t>Derive(inherit) from the </a:t>
            </a:r>
            <a:r>
              <a:rPr lang="en-US" b="1" i="1" dirty="0"/>
              <a:t>Exception</a:t>
            </a:r>
            <a:r>
              <a:rPr lang="en-US" dirty="0"/>
              <a:t> class.</a:t>
            </a:r>
          </a:p>
          <a:p>
            <a:pPr lvl="1">
              <a:buFont typeface="Arial" panose="020B0604020202020204" pitchFamily="34" charset="0"/>
              <a:buChar char="•"/>
            </a:pPr>
            <a:r>
              <a:rPr lang="en-US" dirty="0"/>
              <a:t>End the class name with the word "Exception“.</a:t>
            </a:r>
          </a:p>
          <a:p>
            <a:pPr lvl="1">
              <a:buFont typeface="Arial" panose="020B0604020202020204" pitchFamily="34" charset="0"/>
              <a:buChar char="•"/>
            </a:pPr>
            <a:r>
              <a:rPr lang="en-US" dirty="0"/>
              <a:t>Implement the three common constructors(example). </a:t>
            </a:r>
          </a:p>
          <a:p>
            <a:pPr marL="201168" lvl="1" indent="0">
              <a:buNone/>
            </a:pPr>
            <a:r>
              <a:rPr lang="en-US" dirty="0"/>
              <a:t>The example defines a new exception class named </a:t>
            </a:r>
            <a:r>
              <a:rPr lang="en-US" b="1" i="1" dirty="0" err="1"/>
              <a:t>EmployeeListNotFoundException</a:t>
            </a:r>
            <a:r>
              <a:rPr lang="en-US" dirty="0"/>
              <a:t>. The class is derived from </a:t>
            </a:r>
            <a:r>
              <a:rPr lang="en-US" b="1" i="1" dirty="0"/>
              <a:t>Exception</a:t>
            </a:r>
            <a:r>
              <a:rPr lang="en-US" dirty="0"/>
              <a:t> and includes three constructors.</a:t>
            </a:r>
          </a:p>
        </p:txBody>
      </p:sp>
      <p:pic>
        <p:nvPicPr>
          <p:cNvPr id="4" name="Picture 3">
            <a:extLst>
              <a:ext uri="{FF2B5EF4-FFF2-40B4-BE49-F238E27FC236}">
                <a16:creationId xmlns:a16="http://schemas.microsoft.com/office/drawing/2014/main" id="{3938B6A7-6156-4B6D-B493-0FE8CCE86DE9}"/>
              </a:ext>
            </a:extLst>
          </p:cNvPr>
          <p:cNvPicPr>
            <a:picLocks noChangeAspect="1"/>
          </p:cNvPicPr>
          <p:nvPr/>
        </p:nvPicPr>
        <p:blipFill>
          <a:blip r:embed="rId3"/>
          <a:stretch>
            <a:fillRect/>
          </a:stretch>
        </p:blipFill>
        <p:spPr>
          <a:xfrm>
            <a:off x="5532999" y="2166996"/>
            <a:ext cx="6575736" cy="3929003"/>
          </a:xfrm>
          <a:prstGeom prst="rect">
            <a:avLst/>
          </a:prstGeom>
          <a:noFill/>
        </p:spPr>
      </p:pic>
    </p:spTree>
    <p:extLst>
      <p:ext uri="{BB962C8B-B14F-4D97-AF65-F5344CB8AC3E}">
        <p14:creationId xmlns:p14="http://schemas.microsoft.com/office/powerpoint/2010/main" val="2976180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366EE8-9338-4FB8-9BC3-D94EFED93B56}"/>
              </a:ext>
            </a:extLst>
          </p:cNvPr>
          <p:cNvPicPr>
            <a:picLocks noChangeAspect="1"/>
          </p:cNvPicPr>
          <p:nvPr/>
        </p:nvPicPr>
        <p:blipFill>
          <a:blip r:embed="rId2"/>
          <a:stretch>
            <a:fillRect/>
          </a:stretch>
        </p:blipFill>
        <p:spPr>
          <a:xfrm>
            <a:off x="195456" y="3281991"/>
            <a:ext cx="7676583" cy="3448279"/>
          </a:xfrm>
          <a:prstGeom prst="rect">
            <a:avLst/>
          </a:prstGeom>
          <a:effectLst>
            <a:glow rad="50800">
              <a:schemeClr val="bg1"/>
            </a:glow>
          </a:effectLst>
        </p:spPr>
      </p:pic>
      <p:sp>
        <p:nvSpPr>
          <p:cNvPr id="4" name="Title 1">
            <a:extLst>
              <a:ext uri="{FF2B5EF4-FFF2-40B4-BE49-F238E27FC236}">
                <a16:creationId xmlns:a16="http://schemas.microsoft.com/office/drawing/2014/main" id="{2E58148D-B5BF-496A-9670-6AE769D567A8}"/>
              </a:ext>
            </a:extLst>
          </p:cNvPr>
          <p:cNvSpPr>
            <a:spLocks noGrp="1"/>
          </p:cNvSpPr>
          <p:nvPr>
            <p:ph type="title"/>
          </p:nvPr>
        </p:nvSpPr>
        <p:spPr>
          <a:xfrm>
            <a:off x="1096964" y="287338"/>
            <a:ext cx="4841258" cy="1449387"/>
          </a:xfrm>
          <a:prstGeom prst="rect">
            <a:avLst/>
          </a:prstGeom>
        </p:spPr>
        <p:txBody>
          <a:bodyPr anchor="b">
            <a:normAutofit fontScale="90000"/>
          </a:bodyPr>
          <a:lstStyle/>
          <a:p>
            <a:r>
              <a:rPr lang="en-US" sz="4000" dirty="0"/>
              <a:t>User-Defined Exceptions</a:t>
            </a:r>
            <a:br>
              <a:rPr lang="en-US" dirty="0"/>
            </a:br>
            <a:r>
              <a:rPr lang="en-US" sz="1400" dirty="0">
                <a:hlinkClick r:id="rId3"/>
              </a:rPr>
              <a:t>https://dotnettutorials.net/lesson/create-custom-exception-csharp/#:~:text=</a:t>
            </a:r>
            <a:endParaRPr lang="en-US" dirty="0"/>
          </a:p>
        </p:txBody>
      </p:sp>
      <p:pic>
        <p:nvPicPr>
          <p:cNvPr id="6" name="Picture 5">
            <a:extLst>
              <a:ext uri="{FF2B5EF4-FFF2-40B4-BE49-F238E27FC236}">
                <a16:creationId xmlns:a16="http://schemas.microsoft.com/office/drawing/2014/main" id="{E029B34F-908B-469D-B571-B339AF00213E}"/>
              </a:ext>
            </a:extLst>
          </p:cNvPr>
          <p:cNvPicPr>
            <a:picLocks noChangeAspect="1"/>
          </p:cNvPicPr>
          <p:nvPr/>
        </p:nvPicPr>
        <p:blipFill>
          <a:blip r:embed="rId4"/>
          <a:stretch>
            <a:fillRect/>
          </a:stretch>
        </p:blipFill>
        <p:spPr>
          <a:xfrm>
            <a:off x="5776856" y="149276"/>
            <a:ext cx="6256141" cy="5509539"/>
          </a:xfrm>
          <a:prstGeom prst="rect">
            <a:avLst/>
          </a:prstGeom>
          <a:effectLst>
            <a:glow rad="50800">
              <a:schemeClr val="bg1"/>
            </a:glow>
          </a:effectLst>
        </p:spPr>
      </p:pic>
      <p:sp>
        <p:nvSpPr>
          <p:cNvPr id="7" name="Rectangle 6">
            <a:extLst>
              <a:ext uri="{FF2B5EF4-FFF2-40B4-BE49-F238E27FC236}">
                <a16:creationId xmlns:a16="http://schemas.microsoft.com/office/drawing/2014/main" id="{0B3FE828-1F2A-4006-8635-00754C1EDC29}"/>
              </a:ext>
            </a:extLst>
          </p:cNvPr>
          <p:cNvSpPr/>
          <p:nvPr/>
        </p:nvSpPr>
        <p:spPr>
          <a:xfrm>
            <a:off x="159003" y="1874787"/>
            <a:ext cx="5617853" cy="1446550"/>
          </a:xfrm>
          <a:prstGeom prst="rect">
            <a:avLst/>
          </a:prstGeom>
        </p:spPr>
        <p:txBody>
          <a:bodyPr wrap="square">
            <a:spAutoFit/>
          </a:bodyPr>
          <a:lstStyle/>
          <a:p>
            <a:pPr marL="342900" indent="-342900">
              <a:buFont typeface="+mj-lt"/>
              <a:buAutoNum type="arabicPeriod"/>
            </a:pPr>
            <a:r>
              <a:rPr lang="en-US" sz="2200" dirty="0"/>
              <a:t>Create a new class inheriting from Exception.</a:t>
            </a:r>
          </a:p>
          <a:p>
            <a:pPr marL="342900" indent="-342900">
              <a:buFont typeface="+mj-lt"/>
              <a:buAutoNum type="arabicPeriod"/>
            </a:pPr>
            <a:r>
              <a:rPr lang="en-US" sz="2200" dirty="0"/>
              <a:t>Override Exception’s </a:t>
            </a:r>
            <a:r>
              <a:rPr lang="en-US" sz="2200" b="1" i="1" dirty="0"/>
              <a:t>virtual property </a:t>
            </a:r>
            <a:r>
              <a:rPr lang="en-US" sz="2200" dirty="0"/>
              <a:t>called message with your chosen error message.</a:t>
            </a:r>
          </a:p>
        </p:txBody>
      </p:sp>
    </p:spTree>
    <p:extLst>
      <p:ext uri="{BB962C8B-B14F-4D97-AF65-F5344CB8AC3E}">
        <p14:creationId xmlns:p14="http://schemas.microsoft.com/office/powerpoint/2010/main" val="242469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0" y="5225240"/>
            <a:ext cx="10528965" cy="1143000"/>
          </a:xfrm>
        </p:spPr>
        <p:txBody>
          <a:bodyPr>
            <a:normAutofit/>
          </a:bodyPr>
          <a:lstStyle/>
          <a:p>
            <a:r>
              <a:rPr lang="en-US" sz="2000" dirty="0">
                <a:hlinkClick r:id="rId2"/>
              </a:rPr>
              <a:t>https://docs.microsoft.com/en-us/dotnet/csharp/programming-guide/exceptions/exception-handling</a:t>
            </a:r>
            <a:endParaRPr lang="en-US" sz="2000" dirty="0">
              <a:solidFill>
                <a:srgbClr val="FFFFFF"/>
              </a:solidFill>
            </a:endParaRPr>
          </a:p>
        </p:txBody>
      </p:sp>
      <p:sp>
        <p:nvSpPr>
          <p:cNvPr id="6" name="Rectangle 3">
            <a:extLst>
              <a:ext uri="{FF2B5EF4-FFF2-40B4-BE49-F238E27FC236}">
                <a16:creationId xmlns:a16="http://schemas.microsoft.com/office/drawing/2014/main" id="{38DBDFA0-2251-45FB-9BD6-49BB972C7C74}"/>
              </a:ext>
            </a:extLst>
          </p:cNvPr>
          <p:cNvSpPr>
            <a:spLocks noGrp="1" noChangeArrowheads="1"/>
          </p:cNvSpPr>
          <p:nvPr>
            <p:ph type="ctrTitle"/>
          </p:nvPr>
        </p:nvSpPr>
        <p:spPr bwMode="auto">
          <a:xfrm>
            <a:off x="1096964" y="537488"/>
            <a:ext cx="10209527" cy="4031873"/>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3200" dirty="0"/>
              <a:t>The C# language's exception handling features help you deal with any unexpected or exceptional situations that occur during runtime. Exception handling uses the </a:t>
            </a:r>
            <a:r>
              <a:rPr lang="en-US" altLang="en-US" sz="3200" b="1" i="1" dirty="0"/>
              <a:t>try</a:t>
            </a:r>
            <a:r>
              <a:rPr lang="en-US" altLang="en-US" sz="3200" dirty="0"/>
              <a:t>, </a:t>
            </a:r>
            <a:r>
              <a:rPr lang="en-US" altLang="en-US" sz="3200" b="1" i="1" dirty="0"/>
              <a:t>catch</a:t>
            </a:r>
            <a:r>
              <a:rPr lang="en-US" altLang="en-US" sz="3200" dirty="0"/>
              <a:t>, and </a:t>
            </a:r>
            <a:r>
              <a:rPr lang="en-US" altLang="en-US" sz="3200" b="1" i="1" dirty="0"/>
              <a:t>finally </a:t>
            </a:r>
            <a:r>
              <a:rPr lang="en-US" altLang="en-US" sz="3200" dirty="0"/>
              <a:t>keywords to try actions that may not succeed, to handle failures when you decide that it is reasonable to do so, and to clean up resources afterward.</a:t>
            </a:r>
          </a:p>
        </p:txBody>
      </p:sp>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56081-AF2D-41FF-BD43-9320889011B8}"/>
              </a:ext>
            </a:extLst>
          </p:cNvPr>
          <p:cNvSpPr>
            <a:spLocks noGrp="1"/>
          </p:cNvSpPr>
          <p:nvPr>
            <p:ph type="title"/>
          </p:nvPr>
        </p:nvSpPr>
        <p:spPr>
          <a:xfrm>
            <a:off x="1097280" y="286603"/>
            <a:ext cx="10058400" cy="1450757"/>
          </a:xfrm>
          <a:prstGeom prst="rect">
            <a:avLst/>
          </a:prstGeom>
        </p:spPr>
        <p:txBody>
          <a:bodyPr anchor="b">
            <a:normAutofit fontScale="90000"/>
          </a:bodyPr>
          <a:lstStyle/>
          <a:p>
            <a:r>
              <a:rPr lang="en-US" sz="5300" dirty="0"/>
              <a:t>Exceptions and Errors – The Difference</a:t>
            </a:r>
            <a:br>
              <a:rPr lang="en-US" sz="2200" dirty="0"/>
            </a:br>
            <a:r>
              <a:rPr lang="en-US" sz="1400" dirty="0">
                <a:hlinkClick r:id="rId2"/>
              </a:rPr>
              <a:t>https://docs.microsoft.com/en-us/dotnet/api/system.exception?view=netframework-4.8#errors-and-exceptions</a:t>
            </a:r>
            <a:endParaRPr lang="en-US" sz="2200" dirty="0"/>
          </a:p>
        </p:txBody>
      </p:sp>
      <p:sp>
        <p:nvSpPr>
          <p:cNvPr id="3" name="Content Placeholder 2">
            <a:extLst>
              <a:ext uri="{FF2B5EF4-FFF2-40B4-BE49-F238E27FC236}">
                <a16:creationId xmlns:a16="http://schemas.microsoft.com/office/drawing/2014/main" id="{7B87A481-DCF6-4B8D-B100-6BAA60CFAD66}"/>
              </a:ext>
            </a:extLst>
          </p:cNvPr>
          <p:cNvSpPr>
            <a:spLocks noGrp="1"/>
          </p:cNvSpPr>
          <p:nvPr>
            <p:ph sz="half" idx="1"/>
          </p:nvPr>
        </p:nvSpPr>
        <p:spPr>
          <a:xfrm>
            <a:off x="1097279" y="1873625"/>
            <a:ext cx="5285591" cy="4509247"/>
          </a:xfrm>
          <a:prstGeom prst="rect">
            <a:avLst/>
          </a:prstGeom>
        </p:spPr>
        <p:txBody>
          <a:bodyPr anchor="ctr">
            <a:normAutofit/>
          </a:bodyPr>
          <a:lstStyle/>
          <a:p>
            <a:pPr>
              <a:lnSpc>
                <a:spcPct val="90000"/>
              </a:lnSpc>
            </a:pPr>
            <a:r>
              <a:rPr lang="en-US" sz="2000" dirty="0"/>
              <a:t>Run-time errors can occur for a variety of reasons. However, not all errors should be handled as exceptions in your code. There are three main types of run-time errors:</a:t>
            </a:r>
          </a:p>
          <a:p>
            <a:pPr lvl="1">
              <a:lnSpc>
                <a:spcPct val="90000"/>
              </a:lnSpc>
              <a:buFont typeface="Arial" panose="020B0604020202020204" pitchFamily="34" charset="0"/>
              <a:buChar char="•"/>
            </a:pPr>
            <a:r>
              <a:rPr lang="en-US" sz="2000" u="sng" dirty="0"/>
              <a:t>Usage Errors </a:t>
            </a:r>
          </a:p>
          <a:p>
            <a:pPr lvl="2">
              <a:lnSpc>
                <a:spcPct val="90000"/>
              </a:lnSpc>
              <a:buFont typeface="Arial" panose="020B0604020202020204" pitchFamily="34" charset="0"/>
              <a:buChar char="•"/>
            </a:pPr>
            <a:r>
              <a:rPr lang="en-US" sz="2000" dirty="0"/>
              <a:t>An error in program logic that should be addressed not through exception handling but by modifying the faulty code.</a:t>
            </a:r>
          </a:p>
          <a:p>
            <a:pPr lvl="1">
              <a:lnSpc>
                <a:spcPct val="90000"/>
              </a:lnSpc>
              <a:buFont typeface="Arial" panose="020B0604020202020204" pitchFamily="34" charset="0"/>
              <a:buChar char="•"/>
            </a:pPr>
            <a:r>
              <a:rPr lang="en-US" sz="2000" u="sng" dirty="0"/>
              <a:t>Program Errors</a:t>
            </a:r>
          </a:p>
          <a:p>
            <a:pPr lvl="2">
              <a:lnSpc>
                <a:spcPct val="90000"/>
              </a:lnSpc>
              <a:buFont typeface="Arial" panose="020B0604020202020204" pitchFamily="34" charset="0"/>
              <a:buChar char="•"/>
            </a:pPr>
            <a:r>
              <a:rPr lang="en-US" sz="2000" dirty="0"/>
              <a:t>a run-time error that cannot necessarily be avoided by writing bug-free code.</a:t>
            </a:r>
          </a:p>
          <a:p>
            <a:pPr lvl="1">
              <a:lnSpc>
                <a:spcPct val="90000"/>
              </a:lnSpc>
              <a:buFont typeface="Arial" panose="020B0604020202020204" pitchFamily="34" charset="0"/>
              <a:buChar char="•"/>
            </a:pPr>
            <a:r>
              <a:rPr lang="en-US" sz="2000" u="sng" dirty="0"/>
              <a:t>System Failures</a:t>
            </a:r>
          </a:p>
          <a:p>
            <a:pPr lvl="2">
              <a:lnSpc>
                <a:spcPct val="90000"/>
              </a:lnSpc>
              <a:buFont typeface="Arial" panose="020B0604020202020204" pitchFamily="34" charset="0"/>
              <a:buChar char="•"/>
            </a:pPr>
            <a:r>
              <a:rPr lang="en-US" sz="2000" dirty="0"/>
              <a:t>a run-time error that cannot be handled programmatically in a meaningful way.</a:t>
            </a:r>
            <a:endParaRPr lang="en-US" sz="1600" dirty="0"/>
          </a:p>
        </p:txBody>
      </p:sp>
      <p:pic>
        <p:nvPicPr>
          <p:cNvPr id="4" name="Picture 3">
            <a:extLst>
              <a:ext uri="{FF2B5EF4-FFF2-40B4-BE49-F238E27FC236}">
                <a16:creationId xmlns:a16="http://schemas.microsoft.com/office/drawing/2014/main" id="{5442FDDB-3D88-48B9-8AA6-7246026695BF}"/>
              </a:ext>
            </a:extLst>
          </p:cNvPr>
          <p:cNvPicPr>
            <a:picLocks noChangeAspect="1"/>
          </p:cNvPicPr>
          <p:nvPr/>
        </p:nvPicPr>
        <p:blipFill>
          <a:blip r:embed="rId3"/>
          <a:stretch>
            <a:fillRect/>
          </a:stretch>
        </p:blipFill>
        <p:spPr>
          <a:xfrm>
            <a:off x="6515944" y="2191300"/>
            <a:ext cx="4639736" cy="3607393"/>
          </a:xfrm>
          <a:prstGeom prst="rect">
            <a:avLst/>
          </a:prstGeom>
          <a:noFill/>
        </p:spPr>
      </p:pic>
    </p:spTree>
    <p:extLst>
      <p:ext uri="{BB962C8B-B14F-4D97-AF65-F5344CB8AC3E}">
        <p14:creationId xmlns:p14="http://schemas.microsoft.com/office/powerpoint/2010/main" val="2901982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71805-D38D-426D-BC74-BF7D3C3C5F43}"/>
              </a:ext>
            </a:extLst>
          </p:cNvPr>
          <p:cNvSpPr>
            <a:spLocks noGrp="1"/>
          </p:cNvSpPr>
          <p:nvPr>
            <p:ph type="title"/>
          </p:nvPr>
        </p:nvSpPr>
        <p:spPr>
          <a:xfrm>
            <a:off x="1097280" y="286603"/>
            <a:ext cx="10058400" cy="1450757"/>
          </a:xfrm>
          <a:prstGeom prst="rect">
            <a:avLst/>
          </a:prstGeom>
        </p:spPr>
        <p:txBody>
          <a:bodyPr anchor="b">
            <a:normAutofit/>
          </a:bodyPr>
          <a:lstStyle/>
          <a:p>
            <a:r>
              <a:rPr lang="en-US" dirty="0"/>
              <a:t>Errors – Usage Errors</a:t>
            </a:r>
            <a:br>
              <a:rPr lang="en-US" dirty="0"/>
            </a:br>
            <a:r>
              <a:rPr lang="en-US" sz="1400" dirty="0">
                <a:hlinkClick r:id="rId2"/>
              </a:rPr>
              <a:t>https://docs.microsoft.com/en-us/dotnet/api/system.exception?view=netframework-4.8#errors-and-exceptions</a:t>
            </a:r>
            <a:endParaRPr lang="en-US" dirty="0"/>
          </a:p>
        </p:txBody>
      </p:sp>
      <p:sp>
        <p:nvSpPr>
          <p:cNvPr id="3" name="Content Placeholder 2">
            <a:extLst>
              <a:ext uri="{FF2B5EF4-FFF2-40B4-BE49-F238E27FC236}">
                <a16:creationId xmlns:a16="http://schemas.microsoft.com/office/drawing/2014/main" id="{CE80064E-DC76-4B81-AEC5-5A75ED9F4B96}"/>
              </a:ext>
            </a:extLst>
          </p:cNvPr>
          <p:cNvSpPr>
            <a:spLocks noGrp="1"/>
          </p:cNvSpPr>
          <p:nvPr>
            <p:ph sz="half" idx="1"/>
          </p:nvPr>
        </p:nvSpPr>
        <p:spPr>
          <a:xfrm>
            <a:off x="1097279" y="2120901"/>
            <a:ext cx="10058399" cy="1551376"/>
          </a:xfrm>
          <a:prstGeom prst="rect">
            <a:avLst/>
          </a:prstGeom>
        </p:spPr>
        <p:txBody>
          <a:bodyPr>
            <a:normAutofit fontScale="92500" lnSpcReduction="20000"/>
          </a:bodyPr>
          <a:lstStyle/>
          <a:p>
            <a:r>
              <a:rPr lang="en-US" sz="2400" dirty="0"/>
              <a:t>Usage errors occur due to faulty program logic and should be address though correction of the code rather than in handling an exception when it’s thrown.</a:t>
            </a:r>
          </a:p>
          <a:p>
            <a:r>
              <a:rPr lang="en-US" sz="2400" dirty="0"/>
              <a:t>The </a:t>
            </a:r>
            <a:r>
              <a:rPr lang="en-US" sz="2400" b="1" i="1" dirty="0"/>
              <a:t>override</a:t>
            </a:r>
            <a:r>
              <a:rPr lang="en-US" sz="2400" dirty="0"/>
              <a:t> of the </a:t>
            </a:r>
            <a:r>
              <a:rPr lang="en-US" sz="2400" b="1" i="1" dirty="0" err="1"/>
              <a:t>Object.Equals</a:t>
            </a:r>
            <a:r>
              <a:rPr lang="en-US" sz="2400" b="1" i="1" dirty="0"/>
              <a:t>(Object) </a:t>
            </a:r>
            <a:r>
              <a:rPr lang="en-US" sz="2400" dirty="0"/>
              <a:t>method in the following example assumes that the obj argument must always be non-null.</a:t>
            </a:r>
          </a:p>
        </p:txBody>
      </p:sp>
      <p:pic>
        <p:nvPicPr>
          <p:cNvPr id="5" name="Picture 4">
            <a:extLst>
              <a:ext uri="{FF2B5EF4-FFF2-40B4-BE49-F238E27FC236}">
                <a16:creationId xmlns:a16="http://schemas.microsoft.com/office/drawing/2014/main" id="{1C65BEC5-5B7D-4AE7-9A96-E954C29750F4}"/>
              </a:ext>
            </a:extLst>
          </p:cNvPr>
          <p:cNvPicPr>
            <a:picLocks noChangeAspect="1"/>
          </p:cNvPicPr>
          <p:nvPr/>
        </p:nvPicPr>
        <p:blipFill>
          <a:blip r:embed="rId3"/>
          <a:stretch>
            <a:fillRect/>
          </a:stretch>
        </p:blipFill>
        <p:spPr>
          <a:xfrm>
            <a:off x="144075" y="3672277"/>
            <a:ext cx="10277752" cy="3057630"/>
          </a:xfrm>
          <a:prstGeom prst="rect">
            <a:avLst/>
          </a:prstGeom>
          <a:noFill/>
          <a:effectLst>
            <a:glow rad="50800">
              <a:schemeClr val="bg1"/>
            </a:glow>
          </a:effectLst>
        </p:spPr>
      </p:pic>
      <p:pic>
        <p:nvPicPr>
          <p:cNvPr id="6" name="Picture 5">
            <a:extLst>
              <a:ext uri="{FF2B5EF4-FFF2-40B4-BE49-F238E27FC236}">
                <a16:creationId xmlns:a16="http://schemas.microsoft.com/office/drawing/2014/main" id="{934DCDE4-CBA7-497D-92C6-D96E2F87FFF0}"/>
              </a:ext>
            </a:extLst>
          </p:cNvPr>
          <p:cNvPicPr>
            <a:picLocks noChangeAspect="1"/>
          </p:cNvPicPr>
          <p:nvPr/>
        </p:nvPicPr>
        <p:blipFill>
          <a:blip r:embed="rId4"/>
          <a:stretch>
            <a:fillRect/>
          </a:stretch>
        </p:blipFill>
        <p:spPr>
          <a:xfrm>
            <a:off x="6096000" y="4324501"/>
            <a:ext cx="5876620" cy="2405405"/>
          </a:xfrm>
          <a:prstGeom prst="rect">
            <a:avLst/>
          </a:prstGeom>
          <a:effectLst>
            <a:glow rad="50800">
              <a:schemeClr val="bg1"/>
            </a:glow>
          </a:effectLst>
        </p:spPr>
      </p:pic>
    </p:spTree>
    <p:extLst>
      <p:ext uri="{BB962C8B-B14F-4D97-AF65-F5344CB8AC3E}">
        <p14:creationId xmlns:p14="http://schemas.microsoft.com/office/powerpoint/2010/main" val="3394485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C50C47-B6A1-4F03-9101-D9F11C4C1E31}"/>
              </a:ext>
            </a:extLst>
          </p:cNvPr>
          <p:cNvSpPr>
            <a:spLocks noGrp="1"/>
          </p:cNvSpPr>
          <p:nvPr>
            <p:ph sz="half" idx="1"/>
          </p:nvPr>
        </p:nvSpPr>
        <p:spPr>
          <a:xfrm>
            <a:off x="1097280" y="2120900"/>
            <a:ext cx="4639736" cy="3748193"/>
          </a:xfrm>
        </p:spPr>
        <p:txBody>
          <a:bodyPr anchor="t">
            <a:normAutofit fontScale="92500" lnSpcReduction="10000"/>
          </a:bodyPr>
          <a:lstStyle/>
          <a:p>
            <a:r>
              <a:rPr lang="en-US" sz="2400" u="sng" dirty="0"/>
              <a:t>Program Errors</a:t>
            </a:r>
            <a:r>
              <a:rPr lang="en-US" sz="2400" dirty="0"/>
              <a:t> – </a:t>
            </a:r>
          </a:p>
          <a:p>
            <a:r>
              <a:rPr lang="en-US" sz="2000" dirty="0"/>
              <a:t>may reflect a routine error condition. Avoid using exception handling to deal with program errors. Instead prevent the exception by trying the action first.</a:t>
            </a:r>
          </a:p>
          <a:p>
            <a:r>
              <a:rPr lang="en-US" sz="2000" b="1" dirty="0"/>
              <a:t>USE</a:t>
            </a:r>
            <a:r>
              <a:rPr lang="en-US" sz="2000" dirty="0"/>
              <a:t> =&gt; </a:t>
            </a:r>
            <a:r>
              <a:rPr lang="en-US" sz="2000" b="1" i="1" dirty="0" err="1"/>
              <a:t>DateTime.TryParseExact</a:t>
            </a:r>
            <a:r>
              <a:rPr lang="en-US" sz="2000" dirty="0"/>
              <a:t> (returns a Boolean) </a:t>
            </a:r>
          </a:p>
          <a:p>
            <a:r>
              <a:rPr lang="en-US" sz="2000" b="1" dirty="0"/>
              <a:t>DO NOT USE</a:t>
            </a:r>
            <a:r>
              <a:rPr lang="en-US" sz="2000" dirty="0"/>
              <a:t> =&gt; </a:t>
            </a:r>
            <a:r>
              <a:rPr lang="en-US" sz="2000" b="1" i="1" dirty="0" err="1"/>
              <a:t>DateTime.ParseExact</a:t>
            </a:r>
            <a:r>
              <a:rPr lang="en-US" sz="2000" b="1" i="1" dirty="0"/>
              <a:t> </a:t>
            </a:r>
            <a:r>
              <a:rPr lang="en-US" sz="2000" dirty="0"/>
              <a:t>(throws a </a:t>
            </a:r>
            <a:r>
              <a:rPr lang="en-US" sz="2000" b="1" i="1" dirty="0" err="1"/>
              <a:t>FormatException</a:t>
            </a:r>
            <a:r>
              <a:rPr lang="en-US" sz="2000" dirty="0"/>
              <a:t> exception)</a:t>
            </a:r>
          </a:p>
        </p:txBody>
      </p:sp>
      <p:sp>
        <p:nvSpPr>
          <p:cNvPr id="4" name="Content Placeholder 3">
            <a:extLst>
              <a:ext uri="{FF2B5EF4-FFF2-40B4-BE49-F238E27FC236}">
                <a16:creationId xmlns:a16="http://schemas.microsoft.com/office/drawing/2014/main" id="{96DEDEF8-E4CB-4F91-9B01-6B2CD80E8E8F}"/>
              </a:ext>
            </a:extLst>
          </p:cNvPr>
          <p:cNvSpPr>
            <a:spLocks noGrp="1"/>
          </p:cNvSpPr>
          <p:nvPr>
            <p:ph sz="half" idx="2"/>
          </p:nvPr>
        </p:nvSpPr>
        <p:spPr>
          <a:xfrm>
            <a:off x="6096000" y="2120900"/>
            <a:ext cx="5059680" cy="3748194"/>
          </a:xfrm>
        </p:spPr>
        <p:txBody>
          <a:bodyPr anchor="t">
            <a:normAutofit fontScale="92500" lnSpcReduction="10000"/>
          </a:bodyPr>
          <a:lstStyle/>
          <a:p>
            <a:pPr marL="0" indent="0">
              <a:buNone/>
            </a:pPr>
            <a:r>
              <a:rPr lang="en-US" sz="2400" u="sng" dirty="0"/>
              <a:t>System failures</a:t>
            </a:r>
            <a:r>
              <a:rPr lang="en-US" sz="2400" dirty="0"/>
              <a:t> – </a:t>
            </a:r>
          </a:p>
          <a:p>
            <a:pPr marL="0" indent="0">
              <a:buNone/>
            </a:pPr>
            <a:r>
              <a:rPr lang="en-US" sz="2400" dirty="0"/>
              <a:t>should not be handled by using exception handling. Any method can throw an </a:t>
            </a:r>
            <a:r>
              <a:rPr lang="en-US" sz="2400" b="1" i="1" dirty="0" err="1"/>
              <a:t>OutOfMemoryException</a:t>
            </a:r>
            <a:r>
              <a:rPr lang="en-US" sz="2400" b="1" i="1" dirty="0"/>
              <a:t> </a:t>
            </a:r>
            <a:r>
              <a:rPr lang="en-US" sz="2400" dirty="0"/>
              <a:t>exception if the CLR is unable to allocate additional memory. You may be able to use an event such as </a:t>
            </a:r>
            <a:r>
              <a:rPr lang="en-US" sz="2400" b="1" i="1" dirty="0" err="1"/>
              <a:t>AppDomain.UnhandledException</a:t>
            </a:r>
            <a:r>
              <a:rPr lang="en-US" sz="2400" dirty="0"/>
              <a:t> and call the </a:t>
            </a:r>
            <a:r>
              <a:rPr lang="en-US" sz="2400" b="1" i="1" dirty="0" err="1"/>
              <a:t>Environment.FailFast</a:t>
            </a:r>
            <a:r>
              <a:rPr lang="en-US" sz="2400" b="1" i="1" dirty="0"/>
              <a:t> </a:t>
            </a:r>
            <a:r>
              <a:rPr lang="en-US" sz="2400" dirty="0"/>
              <a:t>method notify the user before the application terminates.</a:t>
            </a:r>
          </a:p>
        </p:txBody>
      </p:sp>
      <p:sp>
        <p:nvSpPr>
          <p:cNvPr id="5" name="Title 1">
            <a:extLst>
              <a:ext uri="{FF2B5EF4-FFF2-40B4-BE49-F238E27FC236}">
                <a16:creationId xmlns:a16="http://schemas.microsoft.com/office/drawing/2014/main" id="{20010CAC-ACB7-401E-B454-D25380E7D6D0}"/>
              </a:ext>
            </a:extLst>
          </p:cNvPr>
          <p:cNvSpPr>
            <a:spLocks noGrp="1"/>
          </p:cNvSpPr>
          <p:nvPr>
            <p:ph type="title"/>
          </p:nvPr>
        </p:nvSpPr>
        <p:spPr>
          <a:xfrm>
            <a:off x="1096963" y="287338"/>
            <a:ext cx="10058400" cy="1449387"/>
          </a:xfrm>
        </p:spPr>
        <p:txBody>
          <a:bodyPr>
            <a:normAutofit fontScale="90000"/>
          </a:bodyPr>
          <a:lstStyle/>
          <a:p>
            <a:r>
              <a:rPr lang="en-US" dirty="0"/>
              <a:t>Errors – Program Errors and System failures</a:t>
            </a:r>
            <a:br>
              <a:rPr lang="en-US" dirty="0"/>
            </a:br>
            <a:r>
              <a:rPr lang="en-US" sz="1600" dirty="0">
                <a:hlinkClick r:id="rId2"/>
              </a:rPr>
              <a:t>https://docs.microsoft.com/en-us/dotnet/api/system.exception?view=netframework-4.8#errors-and-exceptions</a:t>
            </a:r>
            <a:endParaRPr lang="en-US" dirty="0"/>
          </a:p>
        </p:txBody>
      </p:sp>
    </p:spTree>
    <p:extLst>
      <p:ext uri="{BB962C8B-B14F-4D97-AF65-F5344CB8AC3E}">
        <p14:creationId xmlns:p14="http://schemas.microsoft.com/office/powerpoint/2010/main" val="1211163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C146-2158-439F-9BBF-EB05C79E1409}"/>
              </a:ext>
            </a:extLst>
          </p:cNvPr>
          <p:cNvSpPr>
            <a:spLocks noGrp="1"/>
          </p:cNvSpPr>
          <p:nvPr>
            <p:ph type="title"/>
          </p:nvPr>
        </p:nvSpPr>
        <p:spPr/>
        <p:txBody>
          <a:bodyPr>
            <a:normAutofit/>
          </a:bodyPr>
          <a:lstStyle/>
          <a:p>
            <a:r>
              <a:rPr lang="en-US" dirty="0"/>
              <a:t>Exception Class</a:t>
            </a:r>
            <a:br>
              <a:rPr lang="en-US" dirty="0"/>
            </a:br>
            <a:r>
              <a:rPr lang="en-US" sz="1400" dirty="0">
                <a:hlinkClick r:id="rId2"/>
              </a:rPr>
              <a:t>https://docs.microsoft.com/en-us/dotnet/csharp/programming-guide/exceptions/</a:t>
            </a:r>
            <a:endParaRPr lang="en-US" dirty="0"/>
          </a:p>
        </p:txBody>
      </p:sp>
      <p:sp>
        <p:nvSpPr>
          <p:cNvPr id="3" name="Content Placeholder 2">
            <a:extLst>
              <a:ext uri="{FF2B5EF4-FFF2-40B4-BE49-F238E27FC236}">
                <a16:creationId xmlns:a16="http://schemas.microsoft.com/office/drawing/2014/main" id="{5B24C487-FDE4-4197-8276-D4AB4CC12173}"/>
              </a:ext>
            </a:extLst>
          </p:cNvPr>
          <p:cNvSpPr>
            <a:spLocks noGrp="1"/>
          </p:cNvSpPr>
          <p:nvPr>
            <p:ph idx="1"/>
          </p:nvPr>
        </p:nvSpPr>
        <p:spPr/>
        <p:txBody>
          <a:bodyPr>
            <a:normAutofit fontScale="92500" lnSpcReduction="10000"/>
          </a:bodyPr>
          <a:lstStyle/>
          <a:p>
            <a:r>
              <a:rPr lang="en-US" altLang="en-US" sz="2800" dirty="0"/>
              <a:t>The Exception Class </a:t>
            </a:r>
            <a:r>
              <a:rPr lang="en-US" altLang="en-US" sz="2800" u="sng" dirty="0"/>
              <a:t>is the base class for all </a:t>
            </a:r>
            <a:r>
              <a:rPr lang="en-US" altLang="en-US" sz="2800" dirty="0"/>
              <a:t>exceptions. It represents errors that occur during application execution. When any error occurs, the system or the application throws an exception that contains information about the error. </a:t>
            </a:r>
          </a:p>
          <a:p>
            <a:r>
              <a:rPr lang="en-US" sz="2400" dirty="0"/>
              <a:t>When an exception is thrown by a method far down the call stack, the CLR will unwind the stack, looking for a method with a </a:t>
            </a:r>
            <a:r>
              <a:rPr lang="en-US" sz="2400" b="1" i="1" dirty="0"/>
              <a:t>catch</a:t>
            </a:r>
            <a:r>
              <a:rPr lang="en-US" sz="2400" dirty="0"/>
              <a:t> block for the specific exception type. It will execute the first such </a:t>
            </a:r>
            <a:r>
              <a:rPr lang="en-US" sz="2400" b="1" i="1" dirty="0"/>
              <a:t>catch</a:t>
            </a:r>
            <a:r>
              <a:rPr lang="en-US" sz="2400" dirty="0"/>
              <a:t> block that if finds. If it finds no appropriate </a:t>
            </a:r>
            <a:r>
              <a:rPr lang="en-US" sz="2400" b="1" i="1" dirty="0"/>
              <a:t>catch</a:t>
            </a:r>
            <a:r>
              <a:rPr lang="en-US" sz="2400" dirty="0"/>
              <a:t> block anywhere in the call stack, it will terminate the process and display a message to the user.</a:t>
            </a:r>
          </a:p>
        </p:txBody>
      </p:sp>
    </p:spTree>
    <p:extLst>
      <p:ext uri="{BB962C8B-B14F-4D97-AF65-F5344CB8AC3E}">
        <p14:creationId xmlns:p14="http://schemas.microsoft.com/office/powerpoint/2010/main" val="4204454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ACEF06-ADFB-4932-A34D-890B9757CDED}"/>
              </a:ext>
            </a:extLst>
          </p:cNvPr>
          <p:cNvPicPr>
            <a:picLocks noChangeAspect="1"/>
          </p:cNvPicPr>
          <p:nvPr/>
        </p:nvPicPr>
        <p:blipFill>
          <a:blip r:embed="rId2"/>
          <a:stretch>
            <a:fillRect/>
          </a:stretch>
        </p:blipFill>
        <p:spPr>
          <a:xfrm>
            <a:off x="4475183" y="60673"/>
            <a:ext cx="7589392" cy="5847942"/>
          </a:xfrm>
          <a:prstGeom prst="rect">
            <a:avLst/>
          </a:prstGeom>
        </p:spPr>
      </p:pic>
      <p:pic>
        <p:nvPicPr>
          <p:cNvPr id="5" name="Picture 4">
            <a:extLst>
              <a:ext uri="{FF2B5EF4-FFF2-40B4-BE49-F238E27FC236}">
                <a16:creationId xmlns:a16="http://schemas.microsoft.com/office/drawing/2014/main" id="{38F9281B-8FAF-4298-9CDF-8AE2BEA74DAA}"/>
              </a:ext>
            </a:extLst>
          </p:cNvPr>
          <p:cNvPicPr>
            <a:picLocks noChangeAspect="1"/>
          </p:cNvPicPr>
          <p:nvPr/>
        </p:nvPicPr>
        <p:blipFill>
          <a:blip r:embed="rId3"/>
          <a:stretch>
            <a:fillRect/>
          </a:stretch>
        </p:blipFill>
        <p:spPr>
          <a:xfrm>
            <a:off x="5328627" y="5326759"/>
            <a:ext cx="6795165" cy="1322792"/>
          </a:xfrm>
          <a:prstGeom prst="rect">
            <a:avLst/>
          </a:prstGeom>
          <a:effectLst>
            <a:glow rad="50800">
              <a:schemeClr val="accent2"/>
            </a:glow>
          </a:effectLst>
        </p:spPr>
      </p:pic>
      <p:sp>
        <p:nvSpPr>
          <p:cNvPr id="2" name="Title 1">
            <a:extLst>
              <a:ext uri="{FF2B5EF4-FFF2-40B4-BE49-F238E27FC236}">
                <a16:creationId xmlns:a16="http://schemas.microsoft.com/office/drawing/2014/main" id="{45C0B23B-C0CB-4198-BA87-F90B8E180D67}"/>
              </a:ext>
            </a:extLst>
          </p:cNvPr>
          <p:cNvSpPr>
            <a:spLocks noGrp="1"/>
          </p:cNvSpPr>
          <p:nvPr>
            <p:ph type="title"/>
          </p:nvPr>
        </p:nvSpPr>
        <p:spPr>
          <a:xfrm>
            <a:off x="1097281" y="286603"/>
            <a:ext cx="3431384" cy="1450757"/>
          </a:xfrm>
        </p:spPr>
        <p:txBody>
          <a:bodyPr>
            <a:normAutofit fontScale="90000"/>
          </a:bodyPr>
          <a:lstStyle/>
          <a:p>
            <a:r>
              <a:rPr lang="en-US" sz="3600" dirty="0"/>
              <a:t>Exceptions – Example</a:t>
            </a:r>
            <a:br>
              <a:rPr lang="en-US" dirty="0"/>
            </a:br>
            <a:r>
              <a:rPr lang="en-US" sz="1300" dirty="0">
                <a:hlinkClick r:id="rId4"/>
              </a:rPr>
              <a:t>https://docs.microsoft.com/en-us/dotnet/api/system.exception?view=netframework-4.8#examples</a:t>
            </a:r>
            <a:endParaRPr lang="en-US" dirty="0"/>
          </a:p>
        </p:txBody>
      </p:sp>
      <p:sp>
        <p:nvSpPr>
          <p:cNvPr id="3" name="Content Placeholder 2">
            <a:extLst>
              <a:ext uri="{FF2B5EF4-FFF2-40B4-BE49-F238E27FC236}">
                <a16:creationId xmlns:a16="http://schemas.microsoft.com/office/drawing/2014/main" id="{C7CCC4AB-9ABA-4829-AD41-3D6725DB7D67}"/>
              </a:ext>
            </a:extLst>
          </p:cNvPr>
          <p:cNvSpPr>
            <a:spLocks noGrp="1"/>
          </p:cNvSpPr>
          <p:nvPr>
            <p:ph idx="1"/>
          </p:nvPr>
        </p:nvSpPr>
        <p:spPr>
          <a:xfrm>
            <a:off x="0" y="1871831"/>
            <a:ext cx="4464117" cy="4572000"/>
          </a:xfrm>
        </p:spPr>
        <p:txBody>
          <a:bodyPr anchor="ctr">
            <a:normAutofit/>
          </a:bodyPr>
          <a:lstStyle/>
          <a:p>
            <a:r>
              <a:rPr lang="en-US" sz="2400" dirty="0"/>
              <a:t>This catch block will handle </a:t>
            </a:r>
            <a:r>
              <a:rPr lang="en-US" sz="2400" b="1" i="1" dirty="0" err="1"/>
              <a:t>ArithmeticException</a:t>
            </a:r>
            <a:r>
              <a:rPr lang="en-US" sz="2400" b="1" i="1" dirty="0"/>
              <a:t> </a:t>
            </a:r>
            <a:r>
              <a:rPr lang="en-US" sz="2400" dirty="0"/>
              <a:t>errors. The catch block also catches </a:t>
            </a:r>
            <a:r>
              <a:rPr lang="en-US" sz="2400" b="1" i="1" dirty="0" err="1"/>
              <a:t>DivideByZeroException</a:t>
            </a:r>
            <a:r>
              <a:rPr lang="en-US" sz="2400" b="1" i="1" dirty="0"/>
              <a:t> </a:t>
            </a:r>
            <a:r>
              <a:rPr lang="en-US" sz="2400" dirty="0"/>
              <a:t>errors, because </a:t>
            </a:r>
            <a:r>
              <a:rPr lang="en-US" sz="2400" b="1" i="1" dirty="0" err="1"/>
              <a:t>DivideByZeroException</a:t>
            </a:r>
            <a:r>
              <a:rPr lang="en-US" sz="2400" dirty="0"/>
              <a:t> derives from </a:t>
            </a:r>
            <a:r>
              <a:rPr lang="en-US" sz="2400" b="1" i="1" dirty="0" err="1"/>
              <a:t>ArithmeticException</a:t>
            </a:r>
            <a:r>
              <a:rPr lang="en-US" sz="2400" dirty="0"/>
              <a:t>. Without the exception handling, this program would terminate with a ‘</a:t>
            </a:r>
            <a:r>
              <a:rPr lang="en-US" sz="2400" b="1" i="1" dirty="0" err="1"/>
              <a:t>DivideByZeroException</a:t>
            </a:r>
            <a:r>
              <a:rPr lang="en-US" sz="2400" dirty="0"/>
              <a:t> was unhandled’ error.</a:t>
            </a:r>
          </a:p>
        </p:txBody>
      </p:sp>
    </p:spTree>
    <p:extLst>
      <p:ext uri="{BB962C8B-B14F-4D97-AF65-F5344CB8AC3E}">
        <p14:creationId xmlns:p14="http://schemas.microsoft.com/office/powerpoint/2010/main" val="2407578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F76BADD-72AD-4C09-B347-69EB8E83727B}"/>
              </a:ext>
            </a:extLst>
          </p:cNvPr>
          <p:cNvPicPr>
            <a:picLocks noGrp="1" noChangeAspect="1"/>
          </p:cNvPicPr>
          <p:nvPr>
            <p:ph idx="1"/>
          </p:nvPr>
        </p:nvPicPr>
        <p:blipFill>
          <a:blip r:embed="rId2"/>
          <a:stretch>
            <a:fillRect/>
          </a:stretch>
        </p:blipFill>
        <p:spPr>
          <a:xfrm>
            <a:off x="3980328" y="824042"/>
            <a:ext cx="8050325" cy="5932452"/>
          </a:xfrm>
          <a:prstGeom prst="rect">
            <a:avLst/>
          </a:prstGeom>
          <a:effectLst>
            <a:glow rad="50800">
              <a:schemeClr val="bg1"/>
            </a:glow>
          </a:effectLst>
        </p:spPr>
      </p:pic>
      <p:sp>
        <p:nvSpPr>
          <p:cNvPr id="2" name="Title 1">
            <a:extLst>
              <a:ext uri="{FF2B5EF4-FFF2-40B4-BE49-F238E27FC236}">
                <a16:creationId xmlns:a16="http://schemas.microsoft.com/office/drawing/2014/main" id="{6F0D7BDD-DAEC-41F9-BE02-4AC938E7514E}"/>
              </a:ext>
            </a:extLst>
          </p:cNvPr>
          <p:cNvSpPr>
            <a:spLocks noGrp="1"/>
          </p:cNvSpPr>
          <p:nvPr>
            <p:ph type="title"/>
          </p:nvPr>
        </p:nvSpPr>
        <p:spPr>
          <a:xfrm>
            <a:off x="1097280" y="286603"/>
            <a:ext cx="5550946" cy="1450757"/>
          </a:xfrm>
        </p:spPr>
        <p:txBody>
          <a:bodyPr>
            <a:normAutofit fontScale="90000"/>
          </a:bodyPr>
          <a:lstStyle/>
          <a:p>
            <a:r>
              <a:rPr lang="en-US" dirty="0"/>
              <a:t>Exception Class – Hierarchy</a:t>
            </a:r>
            <a:br>
              <a:rPr lang="en-US" dirty="0"/>
            </a:br>
            <a:r>
              <a:rPr lang="en-US" sz="1400" dirty="0">
                <a:hlinkClick r:id="rId3"/>
              </a:rPr>
              <a:t>https://en.ppt-online.org/89884</a:t>
            </a:r>
            <a:endParaRPr lang="en-US" dirty="0"/>
          </a:p>
        </p:txBody>
      </p:sp>
      <p:sp>
        <p:nvSpPr>
          <p:cNvPr id="5" name="TextBox 4">
            <a:extLst>
              <a:ext uri="{FF2B5EF4-FFF2-40B4-BE49-F238E27FC236}">
                <a16:creationId xmlns:a16="http://schemas.microsoft.com/office/drawing/2014/main" id="{E23A11B3-D9C0-45A4-9D20-71C6551C3355}"/>
              </a:ext>
            </a:extLst>
          </p:cNvPr>
          <p:cNvSpPr txBox="1"/>
          <p:nvPr/>
        </p:nvSpPr>
        <p:spPr>
          <a:xfrm>
            <a:off x="1097280" y="1889682"/>
            <a:ext cx="3720352" cy="3539430"/>
          </a:xfrm>
          <a:prstGeom prst="rect">
            <a:avLst/>
          </a:prstGeom>
          <a:noFill/>
        </p:spPr>
        <p:txBody>
          <a:bodyPr wrap="square" rtlCol="0" anchor="ctr">
            <a:spAutoFit/>
          </a:bodyPr>
          <a:lstStyle/>
          <a:p>
            <a:r>
              <a:rPr lang="en-US" sz="3200" dirty="0"/>
              <a:t>All </a:t>
            </a:r>
            <a:r>
              <a:rPr lang="en-US" sz="3200" b="1" i="1" dirty="0"/>
              <a:t>exceptions</a:t>
            </a:r>
            <a:r>
              <a:rPr lang="en-US" sz="3200" dirty="0"/>
              <a:t> inherit from the </a:t>
            </a:r>
            <a:r>
              <a:rPr lang="en-US" sz="3200" b="1" i="1" dirty="0"/>
              <a:t>Exception</a:t>
            </a:r>
            <a:r>
              <a:rPr lang="en-US" sz="3200" dirty="0"/>
              <a:t> Class. All run-time exceptions inherit from the </a:t>
            </a:r>
            <a:r>
              <a:rPr lang="en-US" sz="3200" b="1" i="1" dirty="0" err="1"/>
              <a:t>SystemException</a:t>
            </a:r>
            <a:r>
              <a:rPr lang="en-US" sz="3200" dirty="0"/>
              <a:t> Class. </a:t>
            </a:r>
          </a:p>
        </p:txBody>
      </p:sp>
    </p:spTree>
    <p:extLst>
      <p:ext uri="{BB962C8B-B14F-4D97-AF65-F5344CB8AC3E}">
        <p14:creationId xmlns:p14="http://schemas.microsoft.com/office/powerpoint/2010/main" val="1278908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04226-11E5-4EE4-89CC-6B720772F8D4}"/>
              </a:ext>
            </a:extLst>
          </p:cNvPr>
          <p:cNvSpPr>
            <a:spLocks noGrp="1"/>
          </p:cNvSpPr>
          <p:nvPr>
            <p:ph type="title"/>
          </p:nvPr>
        </p:nvSpPr>
        <p:spPr/>
        <p:txBody>
          <a:bodyPr>
            <a:normAutofit/>
          </a:bodyPr>
          <a:lstStyle/>
          <a:p>
            <a:r>
              <a:rPr lang="en-US" dirty="0"/>
              <a:t>Exceptions – Try/Catch Block</a:t>
            </a:r>
            <a:br>
              <a:rPr lang="en-US" dirty="0"/>
            </a:br>
            <a:r>
              <a:rPr lang="en-US" sz="1400" dirty="0">
                <a:hlinkClick r:id="rId2"/>
              </a:rPr>
              <a:t>https://docs.microsoft.com/en-us/dotnet/csharp/language-reference/keywords/try-catch</a:t>
            </a:r>
            <a:endParaRPr lang="en-US" dirty="0"/>
          </a:p>
        </p:txBody>
      </p:sp>
      <p:sp>
        <p:nvSpPr>
          <p:cNvPr id="3" name="Content Placeholder 2">
            <a:extLst>
              <a:ext uri="{FF2B5EF4-FFF2-40B4-BE49-F238E27FC236}">
                <a16:creationId xmlns:a16="http://schemas.microsoft.com/office/drawing/2014/main" id="{905FFF52-777C-4077-8D07-A6EB9FA7C09E}"/>
              </a:ext>
            </a:extLst>
          </p:cNvPr>
          <p:cNvSpPr>
            <a:spLocks noGrp="1"/>
          </p:cNvSpPr>
          <p:nvPr>
            <p:ph idx="1"/>
          </p:nvPr>
        </p:nvSpPr>
        <p:spPr>
          <a:xfrm>
            <a:off x="329900" y="1893045"/>
            <a:ext cx="11532198" cy="1979707"/>
          </a:xfrm>
        </p:spPr>
        <p:txBody>
          <a:bodyPr>
            <a:normAutofit/>
          </a:bodyPr>
          <a:lstStyle/>
          <a:p>
            <a:pPr lvl="1">
              <a:buFont typeface="Arial" panose="020B0604020202020204" pitchFamily="34" charset="0"/>
              <a:buChar char="•"/>
            </a:pPr>
            <a:r>
              <a:rPr lang="en-US" dirty="0"/>
              <a:t>Generally, when an </a:t>
            </a:r>
            <a:r>
              <a:rPr lang="en-US" b="1" i="1" dirty="0"/>
              <a:t>exception</a:t>
            </a:r>
            <a:r>
              <a:rPr lang="en-US" dirty="0"/>
              <a:t> is thrown, the CLR unwinds the stack looking for the appropriate </a:t>
            </a:r>
            <a:r>
              <a:rPr lang="en-US" b="1" i="1" dirty="0"/>
              <a:t>catch </a:t>
            </a:r>
            <a:r>
              <a:rPr lang="en-US" dirty="0"/>
              <a:t>statement. If no </a:t>
            </a:r>
            <a:r>
              <a:rPr lang="en-US" b="1" i="1" dirty="0"/>
              <a:t>catch</a:t>
            </a:r>
            <a:r>
              <a:rPr lang="en-US" dirty="0"/>
              <a:t> block is found, then the CLR displays an </a:t>
            </a:r>
            <a:r>
              <a:rPr lang="en-US" b="1" i="1" dirty="0"/>
              <a:t>unhandled exception</a:t>
            </a:r>
            <a:r>
              <a:rPr lang="en-US" dirty="0"/>
              <a:t> message to the user and stops execution of the program.</a:t>
            </a:r>
          </a:p>
          <a:p>
            <a:pPr lvl="1">
              <a:buFont typeface="Arial" panose="020B0604020202020204" pitchFamily="34" charset="0"/>
              <a:buChar char="•"/>
            </a:pPr>
            <a:r>
              <a:rPr lang="en-US" dirty="0"/>
              <a:t>The </a:t>
            </a:r>
            <a:r>
              <a:rPr lang="en-US" b="1" i="1" dirty="0"/>
              <a:t>try/catch</a:t>
            </a:r>
            <a:r>
              <a:rPr lang="en-US" dirty="0"/>
              <a:t> statement consists of a </a:t>
            </a:r>
            <a:r>
              <a:rPr lang="en-US" b="1" i="1" dirty="0"/>
              <a:t>try</a:t>
            </a:r>
            <a:r>
              <a:rPr lang="en-US" dirty="0"/>
              <a:t> block followed by one </a:t>
            </a:r>
            <a:r>
              <a:rPr lang="en-US" u="sng" dirty="0"/>
              <a:t>or more </a:t>
            </a:r>
            <a:r>
              <a:rPr lang="en-US" b="1" i="1" dirty="0"/>
              <a:t>catch</a:t>
            </a:r>
            <a:r>
              <a:rPr lang="en-US" dirty="0"/>
              <a:t> clauses, which specify handlers for different exceptions. The </a:t>
            </a:r>
            <a:r>
              <a:rPr lang="en-US" b="1" i="1" dirty="0"/>
              <a:t>try</a:t>
            </a:r>
            <a:r>
              <a:rPr lang="en-US" dirty="0"/>
              <a:t> block contains the guarded code that may cause the </a:t>
            </a:r>
            <a:r>
              <a:rPr lang="en-US" b="1" i="1" dirty="0"/>
              <a:t>exception</a:t>
            </a:r>
            <a:r>
              <a:rPr lang="en-US" dirty="0"/>
              <a:t>. The block is executed until an </a:t>
            </a:r>
            <a:r>
              <a:rPr lang="en-US" b="1" i="1" dirty="0"/>
              <a:t>exception</a:t>
            </a:r>
            <a:r>
              <a:rPr lang="en-US" dirty="0"/>
              <a:t> is thrown or it is completed successfully. </a:t>
            </a:r>
          </a:p>
          <a:p>
            <a:pPr lvl="1">
              <a:buFont typeface="Arial" panose="020B0604020202020204" pitchFamily="34" charset="0"/>
              <a:buChar char="•"/>
            </a:pPr>
            <a:r>
              <a:rPr lang="en-US" dirty="0"/>
              <a:t>Using multiple </a:t>
            </a:r>
            <a:r>
              <a:rPr lang="en-US" b="1" i="1" dirty="0"/>
              <a:t>catch</a:t>
            </a:r>
            <a:r>
              <a:rPr lang="en-US" dirty="0"/>
              <a:t> arguments is a way to filter for the exceptions you want to handle.</a:t>
            </a:r>
          </a:p>
          <a:p>
            <a:endParaRPr lang="en-US" dirty="0"/>
          </a:p>
        </p:txBody>
      </p:sp>
      <p:pic>
        <p:nvPicPr>
          <p:cNvPr id="4" name="Picture 3">
            <a:extLst>
              <a:ext uri="{FF2B5EF4-FFF2-40B4-BE49-F238E27FC236}">
                <a16:creationId xmlns:a16="http://schemas.microsoft.com/office/drawing/2014/main" id="{D9337559-4EB0-4E34-B7A1-0D7354C7F705}"/>
              </a:ext>
            </a:extLst>
          </p:cNvPr>
          <p:cNvPicPr>
            <a:picLocks noChangeAspect="1"/>
          </p:cNvPicPr>
          <p:nvPr/>
        </p:nvPicPr>
        <p:blipFill>
          <a:blip r:embed="rId3"/>
          <a:stretch>
            <a:fillRect/>
          </a:stretch>
        </p:blipFill>
        <p:spPr>
          <a:xfrm>
            <a:off x="2269864" y="3687625"/>
            <a:ext cx="7659444" cy="3049594"/>
          </a:xfrm>
          <a:prstGeom prst="rect">
            <a:avLst/>
          </a:prstGeom>
          <a:effectLst>
            <a:glow rad="50800">
              <a:schemeClr val="bg1"/>
            </a:glow>
          </a:effectLst>
        </p:spPr>
      </p:pic>
    </p:spTree>
    <p:extLst>
      <p:ext uri="{BB962C8B-B14F-4D97-AF65-F5344CB8AC3E}">
        <p14:creationId xmlns:p14="http://schemas.microsoft.com/office/powerpoint/2010/main" val="3227143516"/>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otalTime>0</TotalTime>
  <Words>1140</Words>
  <Application>Microsoft Office PowerPoint</Application>
  <PresentationFormat>Widescreen</PresentationFormat>
  <Paragraphs>54</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Bookman Old Style</vt:lpstr>
      <vt:lpstr>Calibri</vt:lpstr>
      <vt:lpstr>Franklin Gothic Book</vt:lpstr>
      <vt:lpstr>1_RetrospectVTI</vt:lpstr>
      <vt:lpstr>Exception and Error Handling</vt:lpstr>
      <vt:lpstr>The C# language's exception handling features help you deal with any unexpected or exceptional situations that occur during runtime. Exception handling uses the try, catch, and finally keywords to try actions that may not succeed, to handle failures when you decide that it is reasonable to do so, and to clean up resources afterward.</vt:lpstr>
      <vt:lpstr>Exceptions and Errors – The Difference https://docs.microsoft.com/en-us/dotnet/api/system.exception?view=netframework-4.8#errors-and-exceptions</vt:lpstr>
      <vt:lpstr>Errors – Usage Errors https://docs.microsoft.com/en-us/dotnet/api/system.exception?view=netframework-4.8#errors-and-exceptions</vt:lpstr>
      <vt:lpstr>Errors – Program Errors and System failures https://docs.microsoft.com/en-us/dotnet/api/system.exception?view=netframework-4.8#errors-and-exceptions</vt:lpstr>
      <vt:lpstr>Exception Class https://docs.microsoft.com/en-us/dotnet/csharp/programming-guide/exceptions/</vt:lpstr>
      <vt:lpstr>Exceptions – Example https://docs.microsoft.com/en-us/dotnet/api/system.exception?view=netframework-4.8#examples</vt:lpstr>
      <vt:lpstr>Exception Class – Hierarchy https://en.ppt-online.org/89884</vt:lpstr>
      <vt:lpstr>Exceptions – Try/Catch Block https://docs.microsoft.com/en-us/dotnet/csharp/language-reference/keywords/try-catch</vt:lpstr>
      <vt:lpstr>Exceptions - Try/Catch/Finally https://docs.microsoft.com/en-us/dotnet/csharp/language-reference/keywords/try-catch-finally</vt:lpstr>
      <vt:lpstr>Exceptions - Throw https://docs.microsoft.com/en-us/dotnet/csharp/language-reference/keywords/throw https://docs.microsoft.com/en-us/dotnet/csharp/language-reference/keywords/try-catch</vt:lpstr>
      <vt:lpstr>Exceptions – Throw and Unwind The Stack https://docs.microsoft.com/en-us/dotnet/csharp/language-reference/keywords/throw</vt:lpstr>
      <vt:lpstr>User-Defined Exceptions https://docs.microsoft.com/en-us/dotnet/standard/exceptions/how-to-create-user-defined-exceptions</vt:lpstr>
      <vt:lpstr>User-Defined Exceptions https://dotnettutorials.net/lesson/create-custom-exception-csharp/#:~:text=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2020-03-10T03:30:15Z</dcterms:created>
  <dcterms:modified xsi:type="dcterms:W3CDTF">2020-03-10T03:48:54Z</dcterms:modified>
</cp:coreProperties>
</file>